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 b="def" i="def"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 b="def" i="def"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 b="def" i="def"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975859"/>
            <a:ext cx="9144000" cy="739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-9144" y="5044440"/>
            <a:ext cx="2249424" cy="594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2359151" y="5036820"/>
            <a:ext cx="678484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2362200" y="5041698"/>
            <a:ext cx="6515100" cy="5715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8" name="Shape 18"/>
          <p:cNvSpPr/>
          <p:nvPr>
            <p:ph type="title"/>
          </p:nvPr>
        </p:nvSpPr>
        <p:spPr>
          <a:xfrm>
            <a:off x="2362200" y="2603500"/>
            <a:ext cx="6477000" cy="2264834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xfrm>
            <a:off x="8273660" y="2082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sz="quarter" idx="1"/>
          </p:nvPr>
        </p:nvSpPr>
        <p:spPr>
          <a:xfrm>
            <a:off x="1371600" y="2286000"/>
            <a:ext cx="7123116" cy="1394356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464646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36" name="Shape 3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371600" y="1333500"/>
            <a:ext cx="7620000" cy="8255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433853" y="1535695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48" name="Shape 48"/>
          <p:cNvSpPr/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612648" y="131233"/>
            <a:ext cx="8153401" cy="1117601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609600" y="2133131"/>
            <a:ext cx="3886200" cy="2921001"/>
          </a:xfrm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609600" y="1513651"/>
            <a:ext cx="3886200" cy="5892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59" name="Shape 59"/>
          <p:cNvSpPr/>
          <p:nvPr>
            <p:ph type="body" sz="quarter" idx="14"/>
          </p:nvPr>
        </p:nvSpPr>
        <p:spPr>
          <a:xfrm>
            <a:off x="4800600" y="1513651"/>
            <a:ext cx="3886200" cy="5892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Num" sz="quarter" idx="2"/>
          </p:nvPr>
        </p:nvSpPr>
        <p:spPr>
          <a:xfrm>
            <a:off x="120260" y="52247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609600" y="1587502"/>
            <a:ext cx="1600200" cy="3471334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pic" idx="13"/>
          </p:nvPr>
        </p:nvSpPr>
        <p:spPr>
          <a:xfrm>
            <a:off x="1557668" y="0"/>
            <a:ext cx="7586334" cy="37998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1600200" y="4572000"/>
            <a:ext cx="7315200" cy="571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93" name="Shape 93"/>
          <p:cNvSpPr/>
          <p:nvPr/>
        </p:nvSpPr>
        <p:spPr>
          <a:xfrm>
            <a:off x="-9145" y="3809999"/>
            <a:ext cx="9144001" cy="739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-9145" y="3886200"/>
            <a:ext cx="1463042" cy="5943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1545336" y="3878579"/>
            <a:ext cx="758951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Shape 96"/>
          <p:cNvSpPr/>
          <p:nvPr>
            <p:ph type="title"/>
          </p:nvPr>
        </p:nvSpPr>
        <p:spPr>
          <a:xfrm>
            <a:off x="1600200" y="3937000"/>
            <a:ext cx="7315200" cy="508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7" name="Shape 97"/>
          <p:cNvSpPr/>
          <p:nvPr/>
        </p:nvSpPr>
        <p:spPr>
          <a:xfrm>
            <a:off x="1447799" y="-1"/>
            <a:ext cx="100586" cy="5722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483091" y="3923295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09600" y="1502835"/>
            <a:ext cx="8153400" cy="364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120260" y="1209237"/>
            <a:ext cx="292880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27" marR="0" indent="-320027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◻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06" marR="0" indent="-3059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 typeface="Wingdings"/>
        <a:buChar char="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3996" marR="0" indent="-28822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10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592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1874446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Wingdings"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038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347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655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Relationship Id="rId3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video" Target="../media/media1.mov"/><Relationship Id="rId9" Type="http://schemas.microsoft.com/office/2007/relationships/media" Target="../media/media1.mov"/><Relationship Id="rId10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otondriver/Lego_classification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ctrTitle"/>
          </p:nvPr>
        </p:nvSpPr>
        <p:spPr>
          <a:xfrm>
            <a:off x="3704180" y="669564"/>
            <a:ext cx="6217288" cy="1786689"/>
          </a:xfrm>
          <a:prstGeom prst="rect">
            <a:avLst/>
          </a:prstGeom>
        </p:spPr>
        <p:txBody>
          <a:bodyPr/>
          <a:lstStyle/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Lego</a:t>
            </a:r>
            <a:r>
              <a:t>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Package</a:t>
            </a:r>
            <a:r>
              <a:t>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Recognition</a:t>
            </a:r>
          </a:p>
        </p:txBody>
      </p:sp>
      <p:pic>
        <p:nvPicPr>
          <p:cNvPr id="117" name="purelogo2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949" y="761388"/>
            <a:ext cx="1311141" cy="131114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1063858" y="2350771"/>
            <a:ext cx="1361999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COMP6206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Advanced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Computer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Vision</a:t>
            </a:r>
          </a:p>
        </p:txBody>
      </p:sp>
      <p:sp>
        <p:nvSpPr>
          <p:cNvPr id="119" name="Shape 119"/>
          <p:cNvSpPr/>
          <p:nvPr/>
        </p:nvSpPr>
        <p:spPr>
          <a:xfrm>
            <a:off x="5862631" y="3226565"/>
            <a:ext cx="2811622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Yaopengfei Lyu 27921832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 Sun 27536432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Zhenyu Chen 27520129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Lei Zhang 27678385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89" name="image1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9950" y="1849652"/>
            <a:ext cx="4320000" cy="319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9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97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Shape 206"/>
          <p:cNvSpPr/>
          <p:nvPr/>
        </p:nvSpPr>
        <p:spPr>
          <a:xfrm flipH="1">
            <a:off x="539551" y="3134986"/>
            <a:ext cx="298579" cy="298578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7" name="Shape 207"/>
          <p:cNvSpPr/>
          <p:nvPr/>
        </p:nvSpPr>
        <p:spPr>
          <a:xfrm flipH="1">
            <a:off x="395535" y="2966520"/>
            <a:ext cx="756086" cy="756085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8" name="Shape 208"/>
          <p:cNvSpPr/>
          <p:nvPr/>
        </p:nvSpPr>
        <p:spPr>
          <a:xfrm flipH="1">
            <a:off x="395536" y="2580013"/>
            <a:ext cx="514602" cy="723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Shape 209"/>
          <p:cNvSpPr/>
          <p:nvPr/>
        </p:nvSpPr>
        <p:spPr>
          <a:xfrm flipH="1">
            <a:off x="251519" y="2827128"/>
            <a:ext cx="360041" cy="1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0" name="Shape 210"/>
          <p:cNvSpPr/>
          <p:nvPr/>
        </p:nvSpPr>
        <p:spPr>
          <a:xfrm>
            <a:off x="311892" y="324343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11" name="Shape 211"/>
          <p:cNvSpPr/>
          <p:nvPr/>
        </p:nvSpPr>
        <p:spPr>
          <a:xfrm>
            <a:off x="31490" y="2641475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12" name="Shape 212"/>
          <p:cNvSpPr/>
          <p:nvPr/>
        </p:nvSpPr>
        <p:spPr>
          <a:xfrm>
            <a:off x="180372" y="2391120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13" name="Shape 213"/>
          <p:cNvSpPr/>
          <p:nvPr/>
        </p:nvSpPr>
        <p:spPr>
          <a:xfrm>
            <a:off x="174241" y="3536541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1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Shape 221"/>
          <p:cNvSpPr/>
          <p:nvPr/>
        </p:nvSpPr>
        <p:spPr>
          <a:xfrm flipH="1">
            <a:off x="539551" y="3134986"/>
            <a:ext cx="298579" cy="298578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" name="Shape 222"/>
          <p:cNvSpPr/>
          <p:nvPr/>
        </p:nvSpPr>
        <p:spPr>
          <a:xfrm flipH="1">
            <a:off x="395535" y="2966520"/>
            <a:ext cx="756086" cy="756085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Shape 223"/>
          <p:cNvSpPr/>
          <p:nvPr/>
        </p:nvSpPr>
        <p:spPr>
          <a:xfrm flipH="1">
            <a:off x="395536" y="2580013"/>
            <a:ext cx="514602" cy="723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Shape 224"/>
          <p:cNvSpPr/>
          <p:nvPr/>
        </p:nvSpPr>
        <p:spPr>
          <a:xfrm flipH="1">
            <a:off x="251519" y="2827128"/>
            <a:ext cx="360041" cy="1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Shape 225"/>
          <p:cNvSpPr/>
          <p:nvPr/>
        </p:nvSpPr>
        <p:spPr>
          <a:xfrm>
            <a:off x="311892" y="324343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26" name="Shape 226"/>
          <p:cNvSpPr/>
          <p:nvPr/>
        </p:nvSpPr>
        <p:spPr>
          <a:xfrm>
            <a:off x="174241" y="3536541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27" name="Shape 227"/>
          <p:cNvSpPr/>
          <p:nvPr/>
        </p:nvSpPr>
        <p:spPr>
          <a:xfrm>
            <a:off x="31490" y="2641475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28" name="Shape 228"/>
          <p:cNvSpPr/>
          <p:nvPr/>
        </p:nvSpPr>
        <p:spPr>
          <a:xfrm>
            <a:off x="180372" y="2391120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pic>
        <p:nvPicPr>
          <p:cNvPr id="229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32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1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2" name="Shape 242"/>
          <p:cNvSpPr/>
          <p:nvPr/>
        </p:nvSpPr>
        <p:spPr>
          <a:xfrm flipH="1">
            <a:off x="539551" y="3134986"/>
            <a:ext cx="298579" cy="298578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3" name="Shape 243"/>
          <p:cNvSpPr/>
          <p:nvPr/>
        </p:nvSpPr>
        <p:spPr>
          <a:xfrm flipH="1">
            <a:off x="395535" y="2966520"/>
            <a:ext cx="756086" cy="756085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" name="Shape 244"/>
          <p:cNvSpPr/>
          <p:nvPr/>
        </p:nvSpPr>
        <p:spPr>
          <a:xfrm flipH="1">
            <a:off x="395536" y="2580013"/>
            <a:ext cx="514602" cy="723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5" name="Shape 245"/>
          <p:cNvSpPr/>
          <p:nvPr/>
        </p:nvSpPr>
        <p:spPr>
          <a:xfrm flipH="1">
            <a:off x="251519" y="2827128"/>
            <a:ext cx="360041" cy="1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Shape 246"/>
          <p:cNvSpPr/>
          <p:nvPr/>
        </p:nvSpPr>
        <p:spPr>
          <a:xfrm>
            <a:off x="311892" y="324343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47" name="Shape 247"/>
          <p:cNvSpPr/>
          <p:nvPr/>
        </p:nvSpPr>
        <p:spPr>
          <a:xfrm>
            <a:off x="174241" y="3536541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48" name="Shape 248"/>
          <p:cNvSpPr/>
          <p:nvPr/>
        </p:nvSpPr>
        <p:spPr>
          <a:xfrm>
            <a:off x="31490" y="2641475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49" name="Shape 249"/>
          <p:cNvSpPr/>
          <p:nvPr/>
        </p:nvSpPr>
        <p:spPr>
          <a:xfrm>
            <a:off x="180372" y="2391120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pic>
        <p:nvPicPr>
          <p:cNvPr id="250" name="media1.mov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53" name="media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716016" y="1764905"/>
            <a:ext cx="5615907" cy="415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536" y="1764905"/>
            <a:ext cx="3971129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4788023" y="3145532"/>
            <a:ext cx="1440162" cy="1440161"/>
          </a:xfrm>
          <a:prstGeom prst="ellipse">
            <a:avLst/>
          </a:prstGeom>
          <a:solidFill>
            <a:schemeClr val="accent2">
              <a:alpha val="47000"/>
            </a:schemeClr>
          </a:solidFill>
          <a:ln w="1905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58" name="image17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281" y="1586860"/>
            <a:ext cx="1651432" cy="129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18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281" y="2894993"/>
            <a:ext cx="1656544" cy="1303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19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281" y="4207145"/>
            <a:ext cx="1651432" cy="129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20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30849" y="1616652"/>
            <a:ext cx="4303654" cy="338554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2244901" y="2567335"/>
            <a:ext cx="69687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Scaling</a:t>
            </a:r>
          </a:p>
        </p:txBody>
      </p:sp>
      <p:sp>
        <p:nvSpPr>
          <p:cNvPr id="263" name="Shape 263"/>
          <p:cNvSpPr/>
          <p:nvPr/>
        </p:nvSpPr>
        <p:spPr>
          <a:xfrm>
            <a:off x="2156997" y="3895531"/>
            <a:ext cx="77972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Rotation</a:t>
            </a:r>
          </a:p>
        </p:txBody>
      </p:sp>
      <p:sp>
        <p:nvSpPr>
          <p:cNvPr id="264" name="Shape 264"/>
          <p:cNvSpPr/>
          <p:nvPr/>
        </p:nvSpPr>
        <p:spPr>
          <a:xfrm>
            <a:off x="1903326" y="4973318"/>
            <a:ext cx="108600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Perspective</a:t>
            </a:r>
          </a:p>
          <a:p>
            <a: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transform</a:t>
            </a:r>
          </a:p>
        </p:txBody>
      </p:sp>
      <p:sp>
        <p:nvSpPr>
          <p:cNvPr id="265" name="Shape 265"/>
          <p:cNvSpPr/>
          <p:nvPr/>
        </p:nvSpPr>
        <p:spPr>
          <a:xfrm>
            <a:off x="4732735" y="5017739"/>
            <a:ext cx="1806586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Figx.</a:t>
            </a:r>
            <a:r>
              <a:t> </a:t>
            </a:r>
            <a:r>
              <a:t>Implementing result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Optical Number Recognition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AutoNum type="arabicPeriod" startAt="1"/>
              <a:defRPr sz="3200"/>
            </a:pPr>
            <a:r>
              <a:t>Generate the training set</a:t>
            </a:r>
          </a:p>
          <a:p>
            <a:pPr marL="342900" indent="-342900">
              <a:buFontTx/>
              <a:buAutoNum type="arabicPeriod" startAt="1"/>
              <a:defRPr sz="3200"/>
            </a:pPr>
            <a:r>
              <a:t>Three features – </a:t>
            </a:r>
            <a:r>
              <a:rPr b="1" sz="1800">
                <a:solidFill>
                  <a:srgbClr val="FF0000"/>
                </a:solidFill>
              </a:rPr>
              <a:t>Original image, Canny image, Gradient image</a:t>
            </a:r>
            <a:endParaRPr b="1" sz="180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 startAt="1"/>
              <a:defRPr sz="3200"/>
            </a:pPr>
            <a:r>
              <a:t>Train the classifier – </a:t>
            </a:r>
            <a:r>
              <a:rPr b="1" sz="1800">
                <a:solidFill>
                  <a:srgbClr val="FF0000"/>
                </a:solidFill>
              </a:rPr>
              <a:t>KNN, SVM, Random Forest</a:t>
            </a:r>
            <a:endParaRPr b="1" sz="240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 startAt="1"/>
              <a:defRPr sz="3200"/>
            </a:pPr>
            <a:r>
              <a:t>Pick the result </a:t>
            </a:r>
          </a:p>
          <a:p>
            <a:pPr marL="342900" indent="-342900">
              <a:buFontTx/>
              <a:buAutoNum type="arabicPeriod" startAt="1"/>
              <a:defRPr sz="3200"/>
            </a:pPr>
            <a:r>
              <a:t>Pick the 5 numbers out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data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 startAt="1"/>
              <a:defRPr sz="2600"/>
            </a:pPr>
            <a:r>
              <a:t>There are around </a:t>
            </a:r>
            <a:r>
              <a:rPr>
                <a:solidFill>
                  <a:srgbClr val="FF0000"/>
                </a:solidFill>
              </a:rPr>
              <a:t>1000</a:t>
            </a:r>
            <a:r>
              <a:t> samples for each number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2600"/>
            </a:pPr>
            <a:r>
              <a:t>Each number was reshaped to </a:t>
            </a:r>
            <a:r>
              <a:rPr>
                <a:solidFill>
                  <a:srgbClr val="FF0000"/>
                </a:solidFill>
              </a:rPr>
              <a:t>16*16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2600"/>
            </a:pPr>
            <a:r>
              <a:t>Doing </a:t>
            </a:r>
            <a:r>
              <a:rPr>
                <a:solidFill>
                  <a:srgbClr val="FF0000"/>
                </a:solidFill>
              </a:rPr>
              <a:t>Canny</a:t>
            </a:r>
            <a:r>
              <a:t> and </a:t>
            </a:r>
            <a:r>
              <a:rPr>
                <a:solidFill>
                  <a:srgbClr val="FF0000"/>
                </a:solidFill>
              </a:rPr>
              <a:t>HOG</a:t>
            </a:r>
            <a:r>
              <a:t>(for the gradient) for each reshaped image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2600"/>
            </a:pPr>
            <a:r>
              <a:t>Turn the outputs to a </a:t>
            </a:r>
            <a:r>
              <a:rPr>
                <a:solidFill>
                  <a:srgbClr val="FF0000"/>
                </a:solidFill>
              </a:rPr>
              <a:t>1*256</a:t>
            </a:r>
            <a:r>
              <a:t> array.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2600"/>
            </a:pPr>
            <a:r>
              <a:t>Then we got the Training set, around </a:t>
            </a:r>
            <a:r>
              <a:rPr>
                <a:solidFill>
                  <a:srgbClr val="FF0000"/>
                </a:solidFill>
              </a:rPr>
              <a:t>3000 </a:t>
            </a:r>
            <a:r>
              <a:t>samples for </a:t>
            </a:r>
            <a:r>
              <a:rPr b="1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each number.</a:t>
            </a:r>
          </a:p>
        </p:txBody>
      </p:sp>
      <p:grpSp>
        <p:nvGrpSpPr>
          <p:cNvPr id="275" name="Group 275"/>
          <p:cNvGrpSpPr/>
          <p:nvPr/>
        </p:nvGrpSpPr>
        <p:grpSpPr>
          <a:xfrm>
            <a:off x="4714443" y="4031930"/>
            <a:ext cx="4109079" cy="1282473"/>
            <a:chOff x="0" y="0"/>
            <a:chExt cx="4109077" cy="1282471"/>
          </a:xfrm>
        </p:grpSpPr>
        <p:pic>
          <p:nvPicPr>
            <p:cNvPr id="272" name="image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40774" y="0"/>
              <a:ext cx="1368304" cy="1282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378881" cy="1282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image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78879" y="0"/>
              <a:ext cx="1361896" cy="1282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Classifier</a:t>
            </a:r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 startAt="1"/>
              <a:defRPr sz="3000"/>
            </a:pPr>
            <a:r>
              <a:t>KNN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3000"/>
            </a:pPr>
            <a:r>
              <a:t>SVM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3000"/>
            </a:pPr>
            <a:r>
              <a:t>Random Forest</a:t>
            </a:r>
          </a:p>
        </p:txBody>
      </p:sp>
      <p:pic>
        <p:nvPicPr>
          <p:cNvPr id="27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72" y="3081409"/>
            <a:ext cx="7992889" cy="2393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Flow Chart</a:t>
            </a:r>
          </a:p>
        </p:txBody>
      </p:sp>
      <p:sp>
        <p:nvSpPr>
          <p:cNvPr id="122" name="Shape 122"/>
          <p:cNvSpPr/>
          <p:nvPr/>
        </p:nvSpPr>
        <p:spPr>
          <a:xfrm>
            <a:off x="530411" y="188170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Lego Logo Detection &amp; Anti-distortion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2260512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Information Cropped</a:t>
            </a:r>
          </a:p>
        </p:txBody>
      </p:sp>
      <p:sp>
        <p:nvSpPr>
          <p:cNvPr id="124" name="Shape 124"/>
          <p:cNvSpPr/>
          <p:nvPr/>
        </p:nvSpPr>
        <p:spPr>
          <a:xfrm>
            <a:off x="3945503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De-noise and Thresholding</a:t>
            </a:r>
          </a:p>
        </p:txBody>
      </p:sp>
      <p:sp>
        <p:nvSpPr>
          <p:cNvPr id="125" name="Shape 125"/>
          <p:cNvSpPr/>
          <p:nvPr/>
        </p:nvSpPr>
        <p:spPr>
          <a:xfrm>
            <a:off x="5630494" y="1881709"/>
            <a:ext cx="1730719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Optical Character Recognition(OCR)</a:t>
            </a:r>
          </a:p>
        </p:txBody>
      </p:sp>
      <p:sp>
        <p:nvSpPr>
          <p:cNvPr id="126" name="Shape 126"/>
          <p:cNvSpPr/>
          <p:nvPr/>
        </p:nvSpPr>
        <p:spPr>
          <a:xfrm>
            <a:off x="2260512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CNN Training Dataset </a:t>
            </a:r>
          </a:p>
        </p:txBody>
      </p:sp>
      <p:sp>
        <p:nvSpPr>
          <p:cNvPr id="127" name="Shape 127"/>
          <p:cNvSpPr/>
          <p:nvPr/>
        </p:nvSpPr>
        <p:spPr>
          <a:xfrm>
            <a:off x="3945503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CNN Predict </a:t>
            </a:r>
          </a:p>
        </p:txBody>
      </p:sp>
      <p:sp>
        <p:nvSpPr>
          <p:cNvPr id="128" name="Shape 128"/>
          <p:cNvSpPr/>
          <p:nvPr/>
        </p:nvSpPr>
        <p:spPr>
          <a:xfrm>
            <a:off x="5630494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Combine Result</a:t>
            </a:r>
          </a:p>
        </p:txBody>
      </p:sp>
      <p:sp>
        <p:nvSpPr>
          <p:cNvPr id="129" name="Shape 129"/>
          <p:cNvSpPr/>
          <p:nvPr/>
        </p:nvSpPr>
        <p:spPr>
          <a:xfrm>
            <a:off x="7315485" y="372357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Box Number Identified</a:t>
            </a:r>
          </a:p>
        </p:txBody>
      </p:sp>
      <p:sp>
        <p:nvSpPr>
          <p:cNvPr id="130" name="Shape 130"/>
          <p:cNvSpPr/>
          <p:nvPr/>
        </p:nvSpPr>
        <p:spPr>
          <a:xfrm>
            <a:off x="176738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1" name="Shape 131"/>
          <p:cNvSpPr/>
          <p:nvPr/>
        </p:nvSpPr>
        <p:spPr>
          <a:xfrm>
            <a:off x="343420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2" name="Shape 132"/>
          <p:cNvSpPr/>
          <p:nvPr/>
        </p:nvSpPr>
        <p:spPr>
          <a:xfrm>
            <a:off x="5184958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3" name="Shape 133"/>
          <p:cNvSpPr/>
          <p:nvPr/>
        </p:nvSpPr>
        <p:spPr>
          <a:xfrm>
            <a:off x="3434204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4" name="Shape 134"/>
          <p:cNvSpPr/>
          <p:nvPr/>
        </p:nvSpPr>
        <p:spPr>
          <a:xfrm>
            <a:off x="5184958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5" name="Shape 135"/>
          <p:cNvSpPr/>
          <p:nvPr/>
        </p:nvSpPr>
        <p:spPr>
          <a:xfrm>
            <a:off x="6851339" y="4266958"/>
            <a:ext cx="514351" cy="479788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6" name="Shape 136"/>
          <p:cNvSpPr/>
          <p:nvPr/>
        </p:nvSpPr>
        <p:spPr>
          <a:xfrm rot="5411625">
            <a:off x="6154606" y="3032912"/>
            <a:ext cx="682940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7" name="Shape 137"/>
          <p:cNvSpPr/>
          <p:nvPr/>
        </p:nvSpPr>
        <p:spPr>
          <a:xfrm rot="5411625">
            <a:off x="2660061" y="3032912"/>
            <a:ext cx="682941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 Training dataset</a:t>
            </a:r>
          </a:p>
        </p:txBody>
      </p:sp>
      <p:sp>
        <p:nvSpPr>
          <p:cNvPr id="282" name="Shape 282"/>
          <p:cNvSpPr/>
          <p:nvPr/>
        </p:nvSpPr>
        <p:spPr>
          <a:xfrm>
            <a:off x="6474258" y="1629099"/>
            <a:ext cx="2596940" cy="274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5 boxes,</a:t>
            </a:r>
          </a:p>
          <a:p>
            <a:pPr/>
            <a:r>
              <a:t>each has 6 sides</a:t>
            </a:r>
          </a:p>
          <a:p>
            <a:pPr/>
          </a:p>
          <a:p>
            <a:pPr/>
            <a:r>
              <a:t>300-400 pictures per boxes, totally 1600, under different conditions</a:t>
            </a:r>
          </a:p>
          <a:p>
            <a:pPr/>
          </a:p>
          <a:p>
            <a:pPr/>
            <a:r>
              <a:t>Testing dataset also</a:t>
            </a:r>
          </a:p>
          <a:p>
            <a:pPr/>
            <a:r>
              <a:t>created as 100-200 pictures per box, totally 600.</a:t>
            </a:r>
          </a:p>
        </p:txBody>
      </p:sp>
      <p:pic>
        <p:nvPicPr>
          <p:cNvPr id="283" name="present_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205" y="1614256"/>
            <a:ext cx="5727701" cy="392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Neuron Network</a:t>
            </a:r>
          </a:p>
        </p:txBody>
      </p:sp>
      <p:grpSp>
        <p:nvGrpSpPr>
          <p:cNvPr id="298" name="Group 298"/>
          <p:cNvGrpSpPr/>
          <p:nvPr/>
        </p:nvGrpSpPr>
        <p:grpSpPr>
          <a:xfrm>
            <a:off x="1368560" y="1905339"/>
            <a:ext cx="2135689" cy="2135690"/>
            <a:chOff x="0" y="0"/>
            <a:chExt cx="2135688" cy="2135688"/>
          </a:xfrm>
        </p:grpSpPr>
        <p:sp>
          <p:nvSpPr>
            <p:cNvPr id="286" name="Shape 286"/>
            <p:cNvSpPr/>
            <p:nvPr/>
          </p:nvSpPr>
          <p:spPr>
            <a:xfrm>
              <a:off x="0" y="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127000" y="127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54000" y="254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381000" y="381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508000" y="508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1" name="Shape 291"/>
            <p:cNvSpPr/>
            <p:nvPr/>
          </p:nvSpPr>
          <p:spPr>
            <a:xfrm>
              <a:off x="635000" y="635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62000" y="762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3" name="Shape 293"/>
            <p:cNvSpPr/>
            <p:nvPr/>
          </p:nvSpPr>
          <p:spPr>
            <a:xfrm>
              <a:off x="889000" y="889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Shape 294"/>
            <p:cNvSpPr/>
            <p:nvPr/>
          </p:nvSpPr>
          <p:spPr>
            <a:xfrm>
              <a:off x="1016000" y="1016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5" name="Shape 295"/>
            <p:cNvSpPr/>
            <p:nvPr/>
          </p:nvSpPr>
          <p:spPr>
            <a:xfrm>
              <a:off x="1142999" y="1143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1269999" y="1270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396999" y="1397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1" name="Group 311"/>
          <p:cNvGrpSpPr/>
          <p:nvPr/>
        </p:nvGrpSpPr>
        <p:grpSpPr>
          <a:xfrm>
            <a:off x="3222027" y="2209799"/>
            <a:ext cx="1295401" cy="1295402"/>
            <a:chOff x="0" y="0"/>
            <a:chExt cx="1295399" cy="1295400"/>
          </a:xfrm>
        </p:grpSpPr>
        <p:sp>
          <p:nvSpPr>
            <p:cNvPr id="299" name="Shape 299"/>
            <p:cNvSpPr/>
            <p:nvPr/>
          </p:nvSpPr>
          <p:spPr>
            <a:xfrm>
              <a:off x="0" y="0"/>
              <a:ext cx="448051" cy="44805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77031" y="77031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154063" y="15406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31095" y="23109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308127" y="308126"/>
              <a:ext cx="448051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385158" y="385158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Shape 305"/>
            <p:cNvSpPr/>
            <p:nvPr/>
          </p:nvSpPr>
          <p:spPr>
            <a:xfrm>
              <a:off x="462190" y="462190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539222" y="539222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16253" y="61625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93285" y="69328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770317" y="770317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847348" y="847349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2" name="Shape 312"/>
          <p:cNvSpPr/>
          <p:nvPr/>
        </p:nvSpPr>
        <p:spPr>
          <a:xfrm>
            <a:off x="192410" y="3025720"/>
            <a:ext cx="1270001" cy="127000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20202"/>
            </a:solidFill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29" name="Group 329"/>
          <p:cNvGrpSpPr/>
          <p:nvPr/>
        </p:nvGrpSpPr>
        <p:grpSpPr>
          <a:xfrm>
            <a:off x="4442801" y="2209799"/>
            <a:ext cx="1305036" cy="1295402"/>
            <a:chOff x="0" y="0"/>
            <a:chExt cx="1305034" cy="1295400"/>
          </a:xfrm>
        </p:grpSpPr>
        <p:grpSp>
          <p:nvGrpSpPr>
            <p:cNvPr id="325" name="Group 325"/>
            <p:cNvGrpSpPr/>
            <p:nvPr/>
          </p:nvGrpSpPr>
          <p:grpSpPr>
            <a:xfrm>
              <a:off x="-1" y="-1"/>
              <a:ext cx="1103248" cy="1103248"/>
              <a:chOff x="0" y="0"/>
              <a:chExt cx="1103246" cy="1103246"/>
            </a:xfrm>
          </p:grpSpPr>
          <p:sp>
            <p:nvSpPr>
              <p:cNvPr id="313" name="Shape 313"/>
              <p:cNvSpPr/>
              <p:nvPr/>
            </p:nvSpPr>
            <p:spPr>
              <a:xfrm>
                <a:off x="0" y="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65605" y="6560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131210" y="13121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196815" y="19681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262420" y="26242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328025" y="328025"/>
                <a:ext cx="381590" cy="3815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393631" y="39363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459236" y="45923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524841" y="52484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590446" y="59044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656051" y="65605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721657" y="721657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26" name="Shape 326"/>
            <p:cNvSpPr/>
            <p:nvPr/>
          </p:nvSpPr>
          <p:spPr>
            <a:xfrm>
              <a:off x="792235" y="78260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Shape 327"/>
            <p:cNvSpPr/>
            <p:nvPr/>
          </p:nvSpPr>
          <p:spPr>
            <a:xfrm>
              <a:off x="857840" y="848205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8" name="Shape 328"/>
            <p:cNvSpPr/>
            <p:nvPr/>
          </p:nvSpPr>
          <p:spPr>
            <a:xfrm>
              <a:off x="923445" y="91381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5643869" y="2345610"/>
            <a:ext cx="733318" cy="727904"/>
            <a:chOff x="0" y="0"/>
            <a:chExt cx="733316" cy="727903"/>
          </a:xfrm>
        </p:grpSpPr>
        <p:sp>
          <p:nvSpPr>
            <p:cNvPr id="330" name="Shape 330"/>
            <p:cNvSpPr/>
            <p:nvPr/>
          </p:nvSpPr>
          <p:spPr>
            <a:xfrm>
              <a:off x="0" y="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36864" y="3686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73728" y="73728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Shape 333"/>
            <p:cNvSpPr/>
            <p:nvPr/>
          </p:nvSpPr>
          <p:spPr>
            <a:xfrm>
              <a:off x="110593" y="110593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Shape 334"/>
            <p:cNvSpPr/>
            <p:nvPr/>
          </p:nvSpPr>
          <p:spPr>
            <a:xfrm>
              <a:off x="147457" y="147457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184322" y="184322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6" name="Shape 336"/>
            <p:cNvSpPr/>
            <p:nvPr/>
          </p:nvSpPr>
          <p:spPr>
            <a:xfrm>
              <a:off x="221186" y="221186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7" name="Shape 337"/>
            <p:cNvSpPr/>
            <p:nvPr/>
          </p:nvSpPr>
          <p:spPr>
            <a:xfrm>
              <a:off x="258051" y="258051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94915" y="294915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9" name="Shape 339"/>
            <p:cNvSpPr/>
            <p:nvPr/>
          </p:nvSpPr>
          <p:spPr>
            <a:xfrm>
              <a:off x="331780" y="33178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0" name="Shape 340"/>
            <p:cNvSpPr/>
            <p:nvPr/>
          </p:nvSpPr>
          <p:spPr>
            <a:xfrm>
              <a:off x="368644" y="36864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Shape 341"/>
            <p:cNvSpPr/>
            <p:nvPr/>
          </p:nvSpPr>
          <p:spPr>
            <a:xfrm>
              <a:off x="405508" y="405509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445167" y="439753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482032" y="476618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518896" y="513482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6" name="Shape 346"/>
          <p:cNvSpPr/>
          <p:nvPr/>
        </p:nvSpPr>
        <p:spPr>
          <a:xfrm>
            <a:off x="275229" y="1521734"/>
            <a:ext cx="57442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30*30</a:t>
            </a:r>
          </a:p>
        </p:txBody>
      </p:sp>
      <p:sp>
        <p:nvSpPr>
          <p:cNvPr id="347" name="Shape 347"/>
          <p:cNvSpPr/>
          <p:nvPr/>
        </p:nvSpPr>
        <p:spPr>
          <a:xfrm>
            <a:off x="1160197" y="153442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28*28*32</a:t>
            </a:r>
          </a:p>
        </p:txBody>
      </p:sp>
      <p:sp>
        <p:nvSpPr>
          <p:cNvPr id="348" name="Shape 348"/>
          <p:cNvSpPr/>
          <p:nvPr/>
        </p:nvSpPr>
        <p:spPr>
          <a:xfrm>
            <a:off x="2576875" y="155347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14*14*32</a:t>
            </a:r>
          </a:p>
        </p:txBody>
      </p:sp>
      <p:sp>
        <p:nvSpPr>
          <p:cNvPr id="349" name="Shape 349"/>
          <p:cNvSpPr/>
          <p:nvPr/>
        </p:nvSpPr>
        <p:spPr>
          <a:xfrm>
            <a:off x="3997116" y="1559834"/>
            <a:ext cx="84850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12*12*32</a:t>
            </a:r>
          </a:p>
        </p:txBody>
      </p:sp>
      <p:sp>
        <p:nvSpPr>
          <p:cNvPr id="350" name="Shape 350"/>
          <p:cNvSpPr/>
          <p:nvPr/>
        </p:nvSpPr>
        <p:spPr>
          <a:xfrm>
            <a:off x="5380842" y="1564737"/>
            <a:ext cx="65230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6*6*32</a:t>
            </a:r>
          </a:p>
        </p:txBody>
      </p:sp>
      <p:sp>
        <p:nvSpPr>
          <p:cNvPr id="351" name="Shape 351"/>
          <p:cNvSpPr/>
          <p:nvPr/>
        </p:nvSpPr>
        <p:spPr>
          <a:xfrm rot="19026262">
            <a:off x="7014506" y="1875662"/>
            <a:ext cx="165411" cy="1963676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6166414" y="1557647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512</a:t>
            </a:r>
          </a:p>
        </p:txBody>
      </p:sp>
      <p:sp>
        <p:nvSpPr>
          <p:cNvPr id="353" name="Shape 353"/>
          <p:cNvSpPr/>
          <p:nvPr/>
        </p:nvSpPr>
        <p:spPr>
          <a:xfrm rot="19026262">
            <a:off x="7268674" y="2190040"/>
            <a:ext cx="165411" cy="875043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669087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256</a:t>
            </a:r>
          </a:p>
        </p:txBody>
      </p:sp>
      <p:sp>
        <p:nvSpPr>
          <p:cNvPr id="355" name="Shape 355"/>
          <p:cNvSpPr/>
          <p:nvPr/>
        </p:nvSpPr>
        <p:spPr>
          <a:xfrm rot="19026262">
            <a:off x="7650200" y="2247300"/>
            <a:ext cx="165411" cy="465825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Shape 356"/>
          <p:cNvSpPr/>
          <p:nvPr/>
        </p:nvSpPr>
        <p:spPr>
          <a:xfrm flipV="1">
            <a:off x="5650445" y="2084372"/>
            <a:ext cx="843443" cy="248336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7" name="Shape 357"/>
          <p:cNvSpPr/>
          <p:nvPr/>
        </p:nvSpPr>
        <p:spPr>
          <a:xfrm>
            <a:off x="6267413" y="3085864"/>
            <a:ext cx="1421350" cy="537515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8" name="Shape 358"/>
          <p:cNvSpPr/>
          <p:nvPr/>
        </p:nvSpPr>
        <p:spPr>
          <a:xfrm>
            <a:off x="715215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128</a:t>
            </a:r>
          </a:p>
        </p:txBody>
      </p:sp>
      <p:sp>
        <p:nvSpPr>
          <p:cNvPr id="359" name="Shape 359"/>
          <p:cNvSpPr/>
          <p:nvPr/>
        </p:nvSpPr>
        <p:spPr>
          <a:xfrm rot="19026262">
            <a:off x="7960561" y="2162192"/>
            <a:ext cx="165411" cy="275578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6493860" y="2090380"/>
            <a:ext cx="1521358" cy="1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1" name="Shape 361"/>
          <p:cNvSpPr/>
          <p:nvPr/>
        </p:nvSpPr>
        <p:spPr>
          <a:xfrm flipV="1">
            <a:off x="7829195" y="2347749"/>
            <a:ext cx="380337" cy="1158740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2" name="Shape 362"/>
          <p:cNvSpPr/>
          <p:nvPr/>
        </p:nvSpPr>
        <p:spPr>
          <a:xfrm>
            <a:off x="7607754" y="1559834"/>
            <a:ext cx="30034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64</a:t>
            </a:r>
          </a:p>
        </p:txBody>
      </p:sp>
      <p:sp>
        <p:nvSpPr>
          <p:cNvPr id="363" name="Shape 363"/>
          <p:cNvSpPr/>
          <p:nvPr/>
        </p:nvSpPr>
        <p:spPr>
          <a:xfrm>
            <a:off x="556116" y="4415661"/>
            <a:ext cx="54258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364" name="Shape 364"/>
          <p:cNvSpPr/>
          <p:nvPr/>
        </p:nvSpPr>
        <p:spPr>
          <a:xfrm>
            <a:off x="1801728" y="4462811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Convolution1</a:t>
            </a:r>
          </a:p>
          <a:p>
            <a:pPr algn="ctr"/>
            <a:r>
              <a:t>by 3*3</a:t>
            </a:r>
          </a:p>
        </p:txBody>
      </p:sp>
      <p:sp>
        <p:nvSpPr>
          <p:cNvPr id="365" name="Shape 365"/>
          <p:cNvSpPr/>
          <p:nvPr/>
        </p:nvSpPr>
        <p:spPr>
          <a:xfrm>
            <a:off x="3370685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366" name="Shape 366"/>
          <p:cNvSpPr/>
          <p:nvPr/>
        </p:nvSpPr>
        <p:spPr>
          <a:xfrm>
            <a:off x="4698578" y="4466166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Convolution2</a:t>
            </a:r>
          </a:p>
          <a:p>
            <a:pPr algn="ctr"/>
            <a:r>
              <a:t>by 3*3</a:t>
            </a:r>
          </a:p>
        </p:txBody>
      </p:sp>
      <p:sp>
        <p:nvSpPr>
          <p:cNvPr id="367" name="Shape 367"/>
          <p:cNvSpPr/>
          <p:nvPr/>
        </p:nvSpPr>
        <p:spPr>
          <a:xfrm>
            <a:off x="6083783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368" name="Shape 368"/>
          <p:cNvSpPr/>
          <p:nvPr/>
        </p:nvSpPr>
        <p:spPr>
          <a:xfrm>
            <a:off x="8456111" y="1978699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8456111" y="2368531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8456111" y="2729684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8456111" y="3080163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8456111" y="3430641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8417619" y="1553477"/>
            <a:ext cx="20224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5</a:t>
            </a:r>
          </a:p>
        </p:txBody>
      </p:sp>
      <p:sp>
        <p:nvSpPr>
          <p:cNvPr id="374" name="Shape 374"/>
          <p:cNvSpPr/>
          <p:nvPr/>
        </p:nvSpPr>
        <p:spPr>
          <a:xfrm>
            <a:off x="7307626" y="4466166"/>
            <a:ext cx="1223478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Fully </a:t>
            </a:r>
          </a:p>
          <a:p>
            <a:pPr algn="ctr"/>
            <a:r>
              <a:t>Connecting </a:t>
            </a:r>
          </a:p>
          <a:p>
            <a:pPr algn="ctr"/>
            <a:r>
              <a:t>Neurons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 Model Training</a:t>
            </a:r>
          </a:p>
        </p:txBody>
      </p:sp>
      <p:pic>
        <p:nvPicPr>
          <p:cNvPr id="377" name="屏幕快照 2016-05-26 22.51.44.png"/>
          <p:cNvPicPr>
            <a:picLocks noChangeAspect="1"/>
          </p:cNvPicPr>
          <p:nvPr/>
        </p:nvPicPr>
        <p:blipFill>
          <a:blip r:embed="rId2">
            <a:extLst/>
          </a:blip>
          <a:srcRect l="0" t="27446" r="0" b="0"/>
          <a:stretch>
            <a:fillRect/>
          </a:stretch>
        </p:blipFill>
        <p:spPr>
          <a:xfrm>
            <a:off x="583506" y="1487603"/>
            <a:ext cx="5211378" cy="3152225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/>
          <p:nvPr/>
        </p:nvSpPr>
        <p:spPr>
          <a:xfrm>
            <a:off x="5893722" y="1497018"/>
            <a:ext cx="3100386" cy="322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Validation accuracy reach 0.83</a:t>
            </a:r>
          </a:p>
          <a:p>
            <a:pPr/>
            <a:r>
              <a:t>after 16 epochs.</a:t>
            </a:r>
          </a:p>
          <a:p>
            <a:pPr/>
          </a:p>
          <a:p>
            <a:pPr/>
            <a:r>
              <a:t>The best training model we used</a:t>
            </a:r>
          </a:p>
          <a:p>
            <a:pPr/>
            <a:r>
              <a:t>have:</a:t>
            </a:r>
          </a:p>
          <a:p>
            <a:pPr/>
          </a:p>
          <a:p>
            <a:pPr/>
            <a:r>
              <a:t>Training Loss: 0.08</a:t>
            </a:r>
          </a:p>
          <a:p>
            <a:pPr/>
            <a:r>
              <a:t>Training accuracy: 0.96</a:t>
            </a:r>
          </a:p>
          <a:p>
            <a:pPr/>
            <a:r>
              <a:t>(1600 training samples)</a:t>
            </a:r>
          </a:p>
          <a:p>
            <a:pPr/>
          </a:p>
          <a:p>
            <a:pPr/>
            <a:r>
              <a:t>Testing Loss: 0.17</a:t>
            </a:r>
          </a:p>
          <a:p>
            <a:pPr/>
            <a:r>
              <a:t>Testing accuracy: 0.95 </a:t>
            </a:r>
          </a:p>
          <a:p>
            <a:pPr/>
            <a:r>
              <a:t>(600 testing samples)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 Layer results </a:t>
            </a:r>
          </a:p>
        </p:txBody>
      </p:sp>
      <p:sp>
        <p:nvSpPr>
          <p:cNvPr id="381" name="Shape 381"/>
          <p:cNvSpPr/>
          <p:nvPr/>
        </p:nvSpPr>
        <p:spPr>
          <a:xfrm>
            <a:off x="1046784" y="4614960"/>
            <a:ext cx="17675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 1 </a:t>
            </a:r>
          </a:p>
          <a:p>
            <a:pPr algn="ctr"/>
            <a:r>
              <a:t>with 32 3*3 filters</a:t>
            </a:r>
          </a:p>
        </p:txBody>
      </p:sp>
      <p:pic>
        <p:nvPicPr>
          <p:cNvPr id="382" name="屏幕快照 2016-05-27 00.1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316" y="1691046"/>
            <a:ext cx="2695934" cy="268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屏幕快照 2016-05-27 00.1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198" y="1700934"/>
            <a:ext cx="2690689" cy="2658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屏幕快照 2016-05-27 00.15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4680" y="1691046"/>
            <a:ext cx="2671752" cy="265854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3739040" y="4617135"/>
            <a:ext cx="211555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RELU activation Layer</a:t>
            </a:r>
          </a:p>
          <a:p>
            <a:pPr algn="ctr"/>
            <a:r>
              <a:t>with 0.5 dropout</a:t>
            </a:r>
          </a:p>
        </p:txBody>
      </p:sp>
      <p:sp>
        <p:nvSpPr>
          <p:cNvPr id="386" name="Shape 386"/>
          <p:cNvSpPr/>
          <p:nvPr/>
        </p:nvSpPr>
        <p:spPr>
          <a:xfrm>
            <a:off x="6700657" y="4614960"/>
            <a:ext cx="177979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 pool </a:t>
            </a:r>
          </a:p>
          <a:p>
            <a:pPr algn="ctr"/>
            <a:r>
              <a:t>with 2*2 filter size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External Library Used</a:t>
            </a:r>
          </a:p>
        </p:txBody>
      </p:sp>
      <p:sp>
        <p:nvSpPr>
          <p:cNvPr id="389" name="Shape 389"/>
          <p:cNvSpPr/>
          <p:nvPr/>
        </p:nvSpPr>
        <p:spPr>
          <a:xfrm>
            <a:off x="685947" y="1714485"/>
            <a:ext cx="5623357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  <a:defRPr sz="2000"/>
            </a:pPr>
            <a:r>
              <a:t>Opencv 3.0</a:t>
            </a:r>
          </a:p>
          <a:p>
            <a:pPr lvl="2" indent="457200">
              <a:defRPr sz="2000"/>
            </a:pPr>
            <a:r>
              <a:t>for image preprocessing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Keras 1.0.3 (based on theano)</a:t>
            </a:r>
          </a:p>
          <a:p>
            <a:pPr lvl="2" indent="457200">
              <a:defRPr sz="2000"/>
            </a:pPr>
            <a:r>
              <a:t>for CNN model implementation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h5py 2.6.0 </a:t>
            </a:r>
          </a:p>
          <a:p>
            <a:pPr lvl="2" indent="457200">
              <a:defRPr sz="2000"/>
            </a:pPr>
            <a:r>
              <a:t>for CNN model written and read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Levenshtein 0.12.0 </a:t>
            </a:r>
          </a:p>
          <a:p>
            <a:pPr lvl="2" indent="457200">
              <a:defRPr sz="2000"/>
            </a:pPr>
            <a:r>
              <a:t>for computing string edit distances and similarities.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92" name="Shape 392"/>
          <p:cNvSpPr/>
          <p:nvPr/>
        </p:nvSpPr>
        <p:spPr>
          <a:xfrm>
            <a:off x="674501" y="1588583"/>
            <a:ext cx="8153401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t>Although the algorithm we developed now can be light-invariant and pose-invariant, there are still many improvement can be done:</a:t>
            </a:r>
          </a:p>
          <a:p>
            <a:pPr marL="200526" indent="-200526">
              <a:buSzPct val="100000"/>
              <a:buChar char="•"/>
              <a:defRPr sz="2000"/>
            </a:pPr>
            <a:r>
              <a:t>Accuracy on detection and recognition.</a:t>
            </a:r>
          </a:p>
          <a:p>
            <a:pPr marL="200526" indent="-200526">
              <a:buSzPct val="100000"/>
              <a:buChar char="•"/>
              <a:defRPr sz="2000"/>
            </a:pPr>
            <a:r>
              <a:t>Move into mobile platform</a:t>
            </a:r>
          </a:p>
          <a:p>
            <a:pPr>
              <a:defRPr sz="2000"/>
            </a:pPr>
            <a:r>
              <a:t> </a:t>
            </a:r>
          </a:p>
          <a:p>
            <a:pPr>
              <a:defRPr sz="2000"/>
            </a:pPr>
            <a:r>
              <a:t>By working through this project, we really learned a lot. </a:t>
            </a:r>
          </a:p>
          <a:p>
            <a:pPr>
              <a:defRPr sz="2000"/>
            </a:pPr>
          </a:p>
          <a:p>
            <a:pPr marL="180473" indent="-180473">
              <a:buSzPct val="100000"/>
              <a:buChar char="•"/>
              <a:defRPr sz="2000"/>
            </a:pPr>
            <a:r>
              <a:t>Image processing, like thresholding, HSV color space, heat function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KNN in Optical Character Recognition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Convolutional Neuron Network</a:t>
            </a:r>
          </a:p>
          <a:p>
            <a:pPr marL="180473" indent="-180473">
              <a:buSzPct val="100000"/>
              <a:buChar char="•"/>
              <a:defRPr sz="2000"/>
            </a:pPr>
            <a:r>
              <a:t>Team cooperating on Github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Live Demonstration</a:t>
            </a:r>
          </a:p>
        </p:txBody>
      </p:sp>
      <p:sp>
        <p:nvSpPr>
          <p:cNvPr id="395" name="Shape 395"/>
          <p:cNvSpPr/>
          <p:nvPr/>
        </p:nvSpPr>
        <p:spPr>
          <a:xfrm>
            <a:off x="1457307" y="2778932"/>
            <a:ext cx="622938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300"/>
            </a:pPr>
            <a:r>
              <a:t>Thank you</a:t>
            </a:r>
          </a:p>
          <a:p>
            <a:pPr algn="ctr">
              <a:defRPr sz="3300"/>
            </a:pPr>
            <a:r>
              <a:t>Please feel free to ask any questions</a:t>
            </a:r>
          </a:p>
        </p:txBody>
      </p:sp>
      <p:sp>
        <p:nvSpPr>
          <p:cNvPr id="396" name="Shape 396"/>
          <p:cNvSpPr/>
          <p:nvPr/>
        </p:nvSpPr>
        <p:spPr>
          <a:xfrm>
            <a:off x="1340869" y="4656020"/>
            <a:ext cx="495335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900"/>
            </a:pPr>
            <a:r>
              <a:t>You are welcome to fork our project at</a:t>
            </a:r>
          </a:p>
          <a:p>
            <a:pPr>
              <a:defRPr sz="1900"/>
            </a:pP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https://github.com/sotondriver/Lego_classification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4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4259" y="1636297"/>
            <a:ext cx="2520001" cy="18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2379" y="1633971"/>
            <a:ext cx="2520001" cy="18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8178" y="1633363"/>
            <a:ext cx="2520001" cy="18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98735" y="1633364"/>
            <a:ext cx="2520001" cy="186666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2401840" y="3502962"/>
            <a:ext cx="14814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Scaling</a:t>
            </a:r>
            <a:r>
              <a:t> </a:t>
            </a:r>
            <a:r>
              <a:t>change</a:t>
            </a:r>
          </a:p>
        </p:txBody>
      </p:sp>
      <p:sp>
        <p:nvSpPr>
          <p:cNvPr id="145" name="Shape 145"/>
          <p:cNvSpPr/>
          <p:nvPr/>
        </p:nvSpPr>
        <p:spPr>
          <a:xfrm>
            <a:off x="4800156" y="3502962"/>
            <a:ext cx="8405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Rotation</a:t>
            </a:r>
          </a:p>
        </p:txBody>
      </p:sp>
      <p:sp>
        <p:nvSpPr>
          <p:cNvPr id="146" name="Shape 146"/>
          <p:cNvSpPr/>
          <p:nvPr/>
        </p:nvSpPr>
        <p:spPr>
          <a:xfrm>
            <a:off x="6524258" y="3500030"/>
            <a:ext cx="204188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Perspective</a:t>
            </a:r>
            <a:r>
              <a:t> </a:t>
            </a:r>
            <a:r>
              <a:t>transform</a:t>
            </a:r>
          </a:p>
        </p:txBody>
      </p:sp>
      <p:sp>
        <p:nvSpPr>
          <p:cNvPr id="147" name="Shape 147"/>
          <p:cNvSpPr/>
          <p:nvPr/>
        </p:nvSpPr>
        <p:spPr>
          <a:xfrm>
            <a:off x="467699" y="3505475"/>
            <a:ext cx="144326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Standard</a:t>
            </a:r>
            <a:r>
              <a:t> </a:t>
            </a:r>
            <a:r>
              <a:t>form</a:t>
            </a:r>
          </a:p>
        </p:txBody>
      </p:sp>
      <p:sp>
        <p:nvSpPr>
          <p:cNvPr id="148" name="Shape 148"/>
          <p:cNvSpPr/>
          <p:nvPr/>
        </p:nvSpPr>
        <p:spPr>
          <a:xfrm>
            <a:off x="251519" y="4009628"/>
            <a:ext cx="7200801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We</a:t>
            </a:r>
            <a:r>
              <a:t> </a:t>
            </a:r>
            <a:r>
              <a:t>use</a:t>
            </a:r>
            <a:r>
              <a:t> </a:t>
            </a:r>
            <a:r>
              <a:t>image</a:t>
            </a:r>
            <a:r>
              <a:t> </a:t>
            </a:r>
            <a:r>
              <a:t>preprocessing</a:t>
            </a:r>
            <a:r>
              <a:t> </a:t>
            </a:r>
            <a:r>
              <a:t>to</a:t>
            </a:r>
            <a:r>
              <a:t> </a:t>
            </a:r>
            <a:r>
              <a:t>recover</a:t>
            </a:r>
            <a:r>
              <a:t> </a:t>
            </a:r>
            <a:r>
              <a:t>the</a:t>
            </a:r>
            <a:r>
              <a:t> </a:t>
            </a:r>
            <a:r>
              <a:t>shooting</a:t>
            </a:r>
            <a:r>
              <a:t> </a:t>
            </a:r>
            <a:r>
              <a:t>box</a:t>
            </a:r>
            <a:r>
              <a:t> </a:t>
            </a:r>
            <a:r>
              <a:t>to</a:t>
            </a:r>
            <a:r>
              <a:t> </a:t>
            </a:r>
            <a:r>
              <a:t>standard</a:t>
            </a:r>
            <a:r>
              <a:t> </a:t>
            </a:r>
            <a:r>
              <a:t>form</a:t>
            </a:r>
            <a:r>
              <a:t> </a:t>
            </a:r>
            <a:r>
              <a:t>from</a:t>
            </a:r>
            <a:r>
              <a:t> </a:t>
            </a:r>
            <a:r>
              <a:t>any</a:t>
            </a:r>
            <a:r>
              <a:t> </a:t>
            </a:r>
            <a:r>
              <a:t>shooting</a:t>
            </a:r>
            <a:r>
              <a:t> </a:t>
            </a:r>
            <a:r>
              <a:t>angle</a:t>
            </a:r>
            <a:r>
              <a:t> </a:t>
            </a:r>
            <a:r>
              <a:t>and</a:t>
            </a:r>
            <a:r>
              <a:t> </a:t>
            </a:r>
            <a:r>
              <a:t>extract</a:t>
            </a:r>
            <a:r>
              <a:t> </a:t>
            </a:r>
            <a:r>
              <a:t>the</a:t>
            </a:r>
            <a:r>
              <a:t> </a:t>
            </a:r>
            <a:r>
              <a:t>area</a:t>
            </a:r>
            <a:r>
              <a:t> </a:t>
            </a:r>
            <a:r>
              <a:t>of</a:t>
            </a:r>
            <a:r>
              <a:t> </a:t>
            </a:r>
            <a:r>
              <a:t>the</a:t>
            </a:r>
            <a:r>
              <a:t> </a:t>
            </a:r>
            <a:r>
              <a:t>number.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Area</a:t>
            </a:r>
            <a:r>
              <a:t> </a:t>
            </a:r>
            <a:r>
              <a:t>of</a:t>
            </a:r>
            <a:r>
              <a:t> </a:t>
            </a:r>
            <a:r>
              <a:t>number</a:t>
            </a:r>
            <a:r>
              <a:t> </a:t>
            </a:r>
            <a:r>
              <a:t>is</a:t>
            </a:r>
            <a:r>
              <a:t> </a:t>
            </a:r>
            <a:r>
              <a:t>the</a:t>
            </a:r>
            <a:r>
              <a:t> </a:t>
            </a:r>
            <a:r>
              <a:t>area</a:t>
            </a:r>
            <a:r>
              <a:t> </a:t>
            </a:r>
            <a:r>
              <a:t>under</a:t>
            </a:r>
            <a:r>
              <a:t> </a:t>
            </a:r>
            <a:r>
              <a:t>the</a:t>
            </a:r>
            <a:r>
              <a:t> </a:t>
            </a:r>
            <a:r>
              <a:t>logo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Standard</a:t>
            </a:r>
            <a:r>
              <a:t> </a:t>
            </a:r>
            <a:r>
              <a:t>form</a:t>
            </a:r>
            <a:r>
              <a:t> </a:t>
            </a:r>
            <a:r>
              <a:t>was</a:t>
            </a:r>
            <a:r>
              <a:t> </a:t>
            </a:r>
            <a:r>
              <a:t>defined</a:t>
            </a:r>
            <a:r>
              <a:t> </a:t>
            </a:r>
            <a:r>
              <a:t>as</a:t>
            </a:r>
            <a:r>
              <a:t> </a:t>
            </a:r>
            <a:r>
              <a:t>the</a:t>
            </a:r>
            <a:r>
              <a:t> </a:t>
            </a:r>
            <a:r>
              <a:t>box</a:t>
            </a:r>
            <a:r>
              <a:t> </a:t>
            </a:r>
            <a:r>
              <a:t>surface</a:t>
            </a:r>
            <a:r>
              <a:t> </a:t>
            </a:r>
            <a:r>
              <a:t>parallel</a:t>
            </a:r>
            <a:r>
              <a:t> </a:t>
            </a:r>
            <a:r>
              <a:t>with</a:t>
            </a:r>
            <a:r>
              <a:t> </a:t>
            </a:r>
            <a:r>
              <a:t>the</a:t>
            </a:r>
            <a:r>
              <a:t> </a:t>
            </a:r>
            <a:r>
              <a:t>shooting</a:t>
            </a:r>
            <a:r>
              <a:t> </a:t>
            </a:r>
            <a:r>
              <a:t>camera</a:t>
            </a:r>
            <a:r>
              <a:t> </a:t>
            </a:r>
            <a:r>
              <a:t>and</a:t>
            </a:r>
            <a:r>
              <a:t> </a:t>
            </a:r>
            <a:r>
              <a:t>the</a:t>
            </a:r>
            <a:r>
              <a:t> </a:t>
            </a:r>
            <a:r>
              <a:t>texts</a:t>
            </a:r>
            <a:r>
              <a:t> </a:t>
            </a:r>
            <a:r>
              <a:t>are</a:t>
            </a:r>
            <a:r>
              <a:t> </a:t>
            </a:r>
            <a:r>
              <a:t>normal</a:t>
            </a:r>
            <a:r>
              <a:t> </a:t>
            </a:r>
            <a:r>
              <a:t>morphology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51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539552" y="4011369"/>
            <a:ext cx="3168351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Step1:</a:t>
            </a:r>
            <a:r>
              <a:t> </a:t>
            </a:r>
            <a:r>
              <a:t>Using</a:t>
            </a:r>
            <a:r>
              <a:t> </a:t>
            </a:r>
            <a:r>
              <a:t>HSV</a:t>
            </a:r>
            <a:r>
              <a:t> </a:t>
            </a:r>
            <a:r>
              <a:t>color</a:t>
            </a:r>
            <a:r>
              <a:t> </a:t>
            </a:r>
            <a:r>
              <a:t>space</a:t>
            </a:r>
            <a:r>
              <a:t> </a:t>
            </a:r>
            <a:r>
              <a:t>to</a:t>
            </a:r>
            <a:r>
              <a:t> </a:t>
            </a:r>
            <a:r>
              <a:t>find</a:t>
            </a:r>
            <a:r>
              <a:t> </a:t>
            </a:r>
            <a:r>
              <a:t>the</a:t>
            </a:r>
            <a:r>
              <a:t> </a:t>
            </a:r>
            <a:r>
              <a:t>red</a:t>
            </a:r>
            <a:r>
              <a:t> </a:t>
            </a:r>
            <a:r>
              <a:t>area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  <a:r>
              <a:t> </a:t>
            </a:r>
            <a:r>
              <a:t>The</a:t>
            </a:r>
            <a:r>
              <a:t> </a:t>
            </a:r>
            <a:r>
              <a:t>result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mask.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56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539552" y="4011369"/>
            <a:ext cx="31683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2:</a:t>
            </a:r>
            <a:r>
              <a:t> </a:t>
            </a:r>
            <a:r>
              <a:t>Finding</a:t>
            </a:r>
            <a:r>
              <a:t> </a:t>
            </a:r>
            <a:r>
              <a:t>all</a:t>
            </a:r>
            <a:r>
              <a:t> </a:t>
            </a:r>
            <a:r>
              <a:t>contours</a:t>
            </a:r>
            <a:r>
              <a:t> </a:t>
            </a:r>
            <a:r>
              <a:t>from</a:t>
            </a:r>
            <a:r>
              <a:t> </a:t>
            </a:r>
            <a:r>
              <a:t>the</a:t>
            </a:r>
            <a:r>
              <a:t> </a:t>
            </a:r>
            <a:r>
              <a:t>mask.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61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539552" y="4011369"/>
            <a:ext cx="3168351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3:</a:t>
            </a:r>
            <a:r>
              <a:t> </a:t>
            </a:r>
            <a:r>
              <a:t>Picking</a:t>
            </a:r>
            <a:r>
              <a:t> </a:t>
            </a:r>
            <a:r>
              <a:t>the</a:t>
            </a:r>
            <a:r>
              <a:t> </a:t>
            </a:r>
            <a:r>
              <a:t>biggest</a:t>
            </a:r>
            <a:r>
              <a:t> </a:t>
            </a:r>
            <a:r>
              <a:t>quadrilateral</a:t>
            </a:r>
            <a:r>
              <a:t> </a:t>
            </a:r>
            <a:r>
              <a:t>from</a:t>
            </a:r>
            <a:r>
              <a:t> </a:t>
            </a:r>
            <a:r>
              <a:t>the</a:t>
            </a:r>
            <a:r>
              <a:t> </a:t>
            </a:r>
            <a:r>
              <a:t>contours</a:t>
            </a:r>
            <a:r>
              <a:t> </a:t>
            </a:r>
            <a:r>
              <a:t>by</a:t>
            </a:r>
            <a:r>
              <a:t> </a:t>
            </a:r>
            <a:r>
              <a:t>some</a:t>
            </a:r>
            <a:r>
              <a:t> </a:t>
            </a:r>
            <a:r>
              <a:t>geometric</a:t>
            </a:r>
            <a:r>
              <a:t> </a:t>
            </a:r>
            <a:r>
              <a:t>attribution.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66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539552" y="4011369"/>
            <a:ext cx="3168351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3:</a:t>
            </a:r>
            <a:r>
              <a:t> </a:t>
            </a:r>
            <a:r>
              <a:t>Detecting</a:t>
            </a:r>
            <a:r>
              <a:t> </a:t>
            </a:r>
            <a:r>
              <a:t>the</a:t>
            </a:r>
            <a:r>
              <a:t> </a:t>
            </a:r>
            <a:r>
              <a:t>four</a:t>
            </a:r>
            <a:r>
              <a:t> </a:t>
            </a:r>
            <a:r>
              <a:t>corners</a:t>
            </a:r>
            <a:r>
              <a:t> </a:t>
            </a:r>
            <a:r>
              <a:t>by</a:t>
            </a:r>
            <a:r>
              <a:t> </a:t>
            </a:r>
            <a:r>
              <a:t>Harris</a:t>
            </a:r>
            <a:r>
              <a:t> </a:t>
            </a:r>
            <a:r>
              <a:t>method.</a:t>
            </a:r>
            <a:r>
              <a:t> </a:t>
            </a:r>
            <a:r>
              <a:t>It</a:t>
            </a:r>
            <a:r>
              <a:t> </a:t>
            </a:r>
            <a:r>
              <a:t>could</a:t>
            </a:r>
            <a:r>
              <a:t> </a:t>
            </a:r>
            <a:r>
              <a:t>also</a:t>
            </a:r>
            <a:r>
              <a:t> </a:t>
            </a:r>
            <a:r>
              <a:t>verify</a:t>
            </a:r>
            <a:r>
              <a:t> </a:t>
            </a:r>
            <a:r>
              <a:t>the</a:t>
            </a:r>
            <a:r>
              <a:t> </a:t>
            </a:r>
            <a:r>
              <a:t>contour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quadrilateral.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71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9800"/>
            <a:ext cx="4320000" cy="32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539552" y="4011369"/>
            <a:ext cx="3168351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4:</a:t>
            </a:r>
            <a:r>
              <a:t> </a:t>
            </a:r>
            <a:r>
              <a:t>Creating</a:t>
            </a:r>
            <a:r>
              <a:t> </a:t>
            </a:r>
            <a:r>
              <a:t>a</a:t>
            </a:r>
            <a:r>
              <a:t> </a:t>
            </a:r>
            <a:r>
              <a:t>standard</a:t>
            </a:r>
            <a:r>
              <a:t> </a:t>
            </a:r>
            <a:r>
              <a:t>square</a:t>
            </a:r>
            <a:r>
              <a:t> </a:t>
            </a:r>
            <a:r>
              <a:t>preparing</a:t>
            </a:r>
            <a:r>
              <a:t> </a:t>
            </a:r>
            <a:r>
              <a:t>for</a:t>
            </a:r>
            <a:r>
              <a:t> </a:t>
            </a:r>
            <a:r>
              <a:t>affine</a:t>
            </a:r>
            <a:r>
              <a:t> </a:t>
            </a:r>
            <a:r>
              <a:t>transform.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80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9800"/>
            <a:ext cx="4320000" cy="32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3865" y="1843105"/>
            <a:ext cx="4320000" cy="32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